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napToGrid="0">
      <p:cViewPr>
        <p:scale>
          <a:sx n="34" d="100"/>
          <a:sy n="34" d="100"/>
        </p:scale>
        <p:origin x="228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1-10T08:42:18.72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34,'2'1,"0"-1,0 1,0-1,0 1,0 0,-1-1,1 1,0 0,0 0,-1 0,1 1,-1-1,1 0,-1 1,1-1,1 3,22 31,-18-25,28 44,41 87,18 70,-57-125,-35-81,0 0,1 0,0 0,0 0,1 0,-1 0,1-1,0 1,0-1,0 0,8 5,-9-8,0 1,0-1,0 1,0-1,0 0,0 0,0 0,0-1,1 1,-1-1,0 0,1 0,-1 0,0 0,0 0,1-1,-1 0,0 1,0-1,0 0,5-3,7-4,0 0,-1-1,0-1,0 0,-1-1,-1-1,21-23,69-102,-84 109,-10 17,138-186,-126 174,1 0,1 2,1 0,1 2,49-32,-36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1-10T08:42:20.61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1 193,'5'130,"-3"-107,2 0,1 0,11 34,-14-52,13 40,2 0,3-1,27 46,-44-84,2 0,-1 0,0 0,1-1,0 1,1-1,-1-1,1 1,0-1,0 0,0 0,0-1,1 0,0 0,-1 0,1-1,0 0,0 0,0-1,1 0,-1 0,0 0,0-1,1-1,-1 1,0-1,12-3,-3 1,-1-1,0-1,-1-1,1 0,-1 0,0-2,-1 0,1 0,-2-1,1-1,-1 0,-1-1,0 0,0 0,-1-1,-1-1,10-16,44-65,4 3,87-90,-57 88,-17 19,-49 45,-4 6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0EDAD-19FD-456A-89B2-5934BE0A3064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9943DD-2D84-4E0D-BD93-98D65CDA9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445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nga.com/news/It/article/all/20170531/84657068/1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hlinkClick r:id="rId3"/>
              </a:rPr>
              <a:t>https://www.donga.com/news/It/article/all/20170531/84657068/1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943DD-2D84-4E0D-BD93-98D65CDA977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072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>
                <a:effectLst/>
              </a:rPr>
              <a:t>IaaS</a:t>
            </a:r>
            <a:r>
              <a:rPr lang="ko-KR" altLang="en-US" b="1" dirty="0">
                <a:effectLst/>
              </a:rPr>
              <a:t>를 제공하는 </a:t>
            </a:r>
            <a:r>
              <a:rPr lang="en-US" altLang="ko-KR" b="1" dirty="0">
                <a:effectLst/>
              </a:rPr>
              <a:t>compute engine</a:t>
            </a:r>
            <a:r>
              <a:rPr lang="en-US" altLang="ko-KR" dirty="0"/>
              <a:t> </a:t>
            </a:r>
            <a:r>
              <a:rPr lang="ko-KR" altLang="en-US" dirty="0"/>
              <a:t>과 </a:t>
            </a:r>
            <a:r>
              <a:rPr lang="en-US" altLang="ko-KR" b="1" dirty="0">
                <a:effectLst/>
              </a:rPr>
              <a:t>PaaS</a:t>
            </a:r>
            <a:r>
              <a:rPr lang="ko-KR" altLang="en-US" b="1" dirty="0">
                <a:effectLst/>
              </a:rPr>
              <a:t>를 제공하는 </a:t>
            </a:r>
            <a:r>
              <a:rPr lang="en-US" altLang="ko-KR" b="1" dirty="0">
                <a:effectLst/>
              </a:rPr>
              <a:t>app engine</a:t>
            </a:r>
          </a:p>
          <a:p>
            <a:r>
              <a:rPr lang="en-US" altLang="ko-KR" dirty="0"/>
              <a:t>serverless(abstracts away all infrastructure management)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943DD-2D84-4E0D-BD93-98D65CDA977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376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84921-A503-4DFB-9C3B-EDF661328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9D1B5B-2ACB-4BEC-A51C-C3AAABA485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4112B-0935-4AA2-B917-5BC75EBFB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59347-7D0C-4CE2-9FB4-519284FF4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48D1F-0485-4562-A032-A9DA00727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110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15C15-C59C-464F-86F4-A01206F3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63870D-9B99-4B56-9A70-B477BFF80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7463D-42DB-4687-93FD-889D3815F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40C31-300C-4215-A199-351359964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8B567-5C1D-4346-883D-03625860D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9686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5BE31D-5FD9-436D-8B24-DA8FAB0B02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040C59-8244-49CF-AAC1-865738056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D7D85-94C2-45D4-B064-D36F7685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AF61F-BADC-41A9-B5F8-EEEED8D8C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5DC78-8CA9-4D17-9B0B-3870A4F14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4859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32CE1-E921-421F-A6A4-19BA9A9FE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B341A-AC06-4593-B6BA-13E4FD0A7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6817A-BE85-446A-8DE2-285422EA2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8C31A-D995-4494-BF85-980CC7E9F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71280-CB02-447A-BF44-2D8716988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160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EC8DB-67DE-44EE-81D5-93204D6B8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F0CCA-6AC8-4C8E-A510-1B253F7C1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35161-ACAD-41B7-ABF8-5E34D1E39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8CEDA-09A3-42F4-819E-4C60CFAB8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3B16C-3BCA-45AD-99E0-C0FBC3804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064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68EE6-B54D-418B-9240-E81AC6F60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84477-17B2-4762-ADF2-577553E7D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12E7AC-2AE6-4433-917D-AB3A3B6685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5F3C8-8FF2-43E4-A05C-89AFDCEE4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D7A29E-FA87-4FBC-B2E1-3CBC7B52E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128C6-3799-4AB4-A090-30E13305D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142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60851-3BE4-4E80-8697-3588819D2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38696-6C8F-4EDF-8E6B-2F0349C5F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41E5F6-B67F-4FD2-852A-17EE0FCA4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D63761-6769-4933-9087-7F2C8911D6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C604AE-08E1-4B10-A9C6-45F9269E63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DEE9D1-B580-4F84-9A16-4CDB49283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B1E8F0-6728-4DD3-A9FD-B89239438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BCB559-87C2-4BC1-954F-2BD957B3E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24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2D787-E880-4C7C-B6CE-2F93D2E0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7FF46A-2407-499E-ACBE-E2A0F68A8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4A3E11-1A0C-4B75-8D29-91123519F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0DEFFE-F3CA-43E3-860F-BBB3DF7FD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797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D93926-66DB-4F2C-8043-EBCFB2D21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29D92C-AA5F-4C8A-8A78-C527A8922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AE2072-9898-4FE9-81B2-FCE618AC6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41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C7DF2-1E27-4597-AD75-A208E205B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CB901-257A-456D-8046-038CA8DCA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7D47C0-D410-46E2-99A7-9D72E72FE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9B5F81-5994-4681-A6BE-1F4CC2C77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FDA15C-C25C-4164-B080-DFD1962C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810A3-F85C-45F7-8D02-05FAEEF86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470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DAEFC-9FD4-46F5-B81C-F7562647F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212680-8308-4B41-833B-99EA5E8214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AF9C3-40E9-444C-AD03-1FD6D2E75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17AE04-F80B-4B11-9C5B-56FD462FC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BBDF4F-1421-491E-89D2-9C4B5E87D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96B81-60B0-43B6-8E20-457A9E3C6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98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49D33E-9355-4DD1-8146-3066E18B7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B820C-EB1D-4382-A1A8-AC996ED00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8EF33-0CA4-453B-A917-364597920A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5E0F4-8A8B-4183-BDD6-3B3FDE310300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86F78-AC01-47BB-BEF1-C67500EB1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867A0-DF9D-4DDA-AC1A-D87DD7F5D2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99469-4A4C-4245-95F4-9C01B8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706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rt-artwork-autumn-autumn-leaves-589808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72000" b="-7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F2C0039-51F9-4CAB-965A-1EDA0337FA2D}"/>
              </a:ext>
            </a:extLst>
          </p:cNvPr>
          <p:cNvSpPr/>
          <p:nvPr/>
        </p:nvSpPr>
        <p:spPr>
          <a:xfrm>
            <a:off x="0" y="1442301"/>
            <a:ext cx="12192000" cy="3940404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E20677-73BF-43F4-917D-3396545FB4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9430"/>
            <a:ext cx="9144000" cy="2387600"/>
          </a:xfrm>
        </p:spPr>
        <p:txBody>
          <a:bodyPr/>
          <a:lstStyle/>
          <a:p>
            <a:r>
              <a:rPr lang="en-US" altLang="ko-KR" dirty="0">
                <a:latin typeface="72 Black" panose="020B0A04030603020204" pitchFamily="34" charset="0"/>
                <a:cs typeface="72 Black" panose="020B0A04030603020204" pitchFamily="34" charset="0"/>
              </a:rPr>
              <a:t>GDSC</a:t>
            </a:r>
            <a:r>
              <a:rPr lang="en-US" altLang="ko-KR" dirty="0"/>
              <a:t> GCP </a:t>
            </a:r>
            <a:endParaRPr lang="ko-KR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08D7D3-6E83-41A0-85BC-E2993025E9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24666" y="2230439"/>
            <a:ext cx="4944533" cy="580495"/>
          </a:xfrm>
        </p:spPr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Study Team </a:t>
            </a:r>
          </a:p>
        </p:txBody>
      </p:sp>
      <p:pic>
        <p:nvPicPr>
          <p:cNvPr id="6" name="Picture 2" descr="Google Developer Student Club · GitHub">
            <a:extLst>
              <a:ext uri="{FF2B5EF4-FFF2-40B4-BE49-F238E27FC236}">
                <a16:creationId xmlns:a16="http://schemas.microsoft.com/office/drawing/2014/main" id="{E413F152-0F46-43B1-9C1A-7489F2C04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002" y="2813845"/>
            <a:ext cx="982134" cy="982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4CFD9934-DCF4-44AC-BDBE-85C6EE8799F3}"/>
              </a:ext>
            </a:extLst>
          </p:cNvPr>
          <p:cNvSpPr txBox="1">
            <a:spLocks/>
          </p:cNvSpPr>
          <p:nvPr/>
        </p:nvSpPr>
        <p:spPr>
          <a:xfrm>
            <a:off x="2777066" y="2217210"/>
            <a:ext cx="1557867" cy="552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00B0F0"/>
                </a:solidFill>
                <a:latin typeface="72 Condensed" panose="020B0506030000000003" pitchFamily="34" charset="0"/>
                <a:cs typeface="72 Condensed" panose="020B0506030000000003" pitchFamily="34" charset="0"/>
              </a:rPr>
              <a:t>Week 2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5FD0944-503D-4A05-ADE3-C887B701742C}"/>
              </a:ext>
            </a:extLst>
          </p:cNvPr>
          <p:cNvSpPr txBox="1">
            <a:spLocks/>
          </p:cNvSpPr>
          <p:nvPr/>
        </p:nvSpPr>
        <p:spPr>
          <a:xfrm>
            <a:off x="5096932" y="3840428"/>
            <a:ext cx="4944533" cy="580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클라우드 서비스의 개요</a:t>
            </a: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  <p:pic>
        <p:nvPicPr>
          <p:cNvPr id="12" name="Picture 2" descr="Google Developer Student Club · GitHub">
            <a:extLst>
              <a:ext uri="{FF2B5EF4-FFF2-40B4-BE49-F238E27FC236}">
                <a16:creationId xmlns:a16="http://schemas.microsoft.com/office/drawing/2014/main" id="{343EB264-540C-4FFD-9601-D0124C253F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866" y="2810934"/>
            <a:ext cx="982134" cy="982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578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9D12AA-E370-43CF-B05D-E46F6678B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515" y="2231044"/>
            <a:ext cx="6538969" cy="32172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5DC3F3-5E45-44EA-B45C-0E7038525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72 Condensed" panose="020B0506030000000003" pitchFamily="34" charset="0"/>
                <a:cs typeface="72 Condensed" panose="020B0506030000000003" pitchFamily="34" charset="0"/>
              </a:rPr>
              <a:t>overview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65F1B-94E0-4E85-ACA0-6CC115243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클라우드 컴퓨팅의 흐름</a:t>
            </a:r>
            <a:endParaRPr lang="en-US" altLang="ko-KR" sz="2400" u="sng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en-US" altLang="ko-KR" u="sng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ko-KR" altLang="en-US" dirty="0"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6D3BDA-CEFC-4AAC-8BCC-FC7793BBD3AC}"/>
              </a:ext>
            </a:extLst>
          </p:cNvPr>
          <p:cNvSpPr txBox="1"/>
          <p:nvPr/>
        </p:nvSpPr>
        <p:spPr>
          <a:xfrm>
            <a:off x="388114" y="5665569"/>
            <a:ext cx="51554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72 Condensed" panose="020B0506030000000003" pitchFamily="34" charset="0"/>
                <a:cs typeface="72 Condensed" panose="020B0506030000000003" pitchFamily="34" charset="0"/>
              </a:rPr>
              <a:t>데이터 센터를 위한 물리적 공간 투자</a:t>
            </a:r>
            <a:r>
              <a:rPr lang="en-US" altLang="ko-KR" sz="2000" dirty="0">
                <a:latin typeface="72 Condensed" panose="020B0506030000000003" pitchFamily="34" charset="0"/>
                <a:cs typeface="72 Condensed" panose="020B0506030000000003" pitchFamily="34" charset="0"/>
              </a:rPr>
              <a:t> x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72 Condensed" panose="020B0506030000000003" pitchFamily="34" charset="0"/>
                <a:cs typeface="72 Condensed" panose="020B0506030000000003" pitchFamily="34" charset="0"/>
              </a:rPr>
              <a:t>재정적 효율성</a:t>
            </a:r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BE5EA254-93BA-401E-B0C6-12664EDC1391}"/>
              </a:ext>
            </a:extLst>
          </p:cNvPr>
          <p:cNvSpPr/>
          <p:nvPr/>
        </p:nvSpPr>
        <p:spPr>
          <a:xfrm>
            <a:off x="6516360" y="1545245"/>
            <a:ext cx="2849124" cy="550862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33249"/>
              <a:gd name="adj6" fmla="val -22596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IaaS, PaaS 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제품 등장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A7DC36F0-8CAD-445B-8584-9D03B584C7D8}"/>
              </a:ext>
            </a:extLst>
          </p:cNvPr>
          <p:cNvCxnSpPr/>
          <p:nvPr/>
        </p:nvCxnSpPr>
        <p:spPr>
          <a:xfrm rot="10800000" flipV="1">
            <a:off x="1676401" y="4838700"/>
            <a:ext cx="975107" cy="60960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53335F3-CDA3-4683-9789-D650B1329BE7}"/>
              </a:ext>
            </a:extLst>
          </p:cNvPr>
          <p:cNvSpPr txBox="1"/>
          <p:nvPr/>
        </p:nvSpPr>
        <p:spPr>
          <a:xfrm>
            <a:off x="7036564" y="5583236"/>
            <a:ext cx="476732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72 Condensed" panose="020B0506030000000003" pitchFamily="34" charset="0"/>
                <a:cs typeface="72 Condensed" panose="020B0506030000000003" pitchFamily="34" charset="0"/>
              </a:rPr>
              <a:t>애플리케이션에 사용되는 인프라를 자동으로 구성</a:t>
            </a:r>
            <a:r>
              <a:rPr lang="en-US" altLang="ko-KR" sz="2000" dirty="0">
                <a:latin typeface="72 Condensed" panose="020B0506030000000003" pitchFamily="34" charset="0"/>
                <a:cs typeface="72 Condensed" panose="020B0506030000000003" pitchFamily="34" charset="0"/>
              </a:rPr>
              <a:t>, </a:t>
            </a:r>
            <a:r>
              <a:rPr lang="ko-KR" altLang="en-US" sz="2000" dirty="0">
                <a:latin typeface="72 Condensed" panose="020B0506030000000003" pitchFamily="34" charset="0"/>
                <a:cs typeface="72 Condensed" panose="020B0506030000000003" pitchFamily="34" charset="0"/>
              </a:rPr>
              <a:t>확장</a:t>
            </a:r>
            <a:r>
              <a:rPr lang="en-US" altLang="ko-KR" sz="2000" dirty="0">
                <a:latin typeface="72 Condensed" panose="020B0506030000000003" pitchFamily="34" charset="0"/>
                <a:cs typeface="72 Condensed" panose="020B0506030000000003" pitchFamily="34" charset="0"/>
              </a:rPr>
              <a:t>, </a:t>
            </a:r>
            <a:r>
              <a:rPr lang="ko-KR" altLang="en-US" sz="2000" dirty="0">
                <a:latin typeface="72 Condensed" panose="020B0506030000000003" pitchFamily="34" charset="0"/>
                <a:cs typeface="72 Condensed" panose="020B0506030000000003" pitchFamily="34" charset="0"/>
              </a:rPr>
              <a:t>관리 </a:t>
            </a:r>
            <a:endParaRPr lang="en-US" altLang="ko-KR" sz="2000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r>
              <a:rPr lang="en-US" altLang="ko-KR" sz="2000" dirty="0">
                <a:latin typeface="72 Condensed" panose="020B0506030000000003" pitchFamily="34" charset="0"/>
                <a:cs typeface="72 Condensed" panose="020B0506030000000003" pitchFamily="34" charset="0"/>
              </a:rPr>
              <a:t>       -&gt; GCP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1413984B-3F5C-4E51-990E-67FDF5B16FBF}"/>
              </a:ext>
            </a:extLst>
          </p:cNvPr>
          <p:cNvCxnSpPr>
            <a:cxnSpLocks/>
          </p:cNvCxnSpPr>
          <p:nvPr/>
        </p:nvCxnSpPr>
        <p:spPr>
          <a:xfrm rot="16200000" flipV="1">
            <a:off x="9373234" y="5005962"/>
            <a:ext cx="609597" cy="27507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55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EC07A-F7FC-4B30-8E1C-DDF1194B2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72 Condensed" panose="020B0506030000000003" pitchFamily="34" charset="0"/>
                <a:cs typeface="72 Condensed" panose="020B0506030000000003" pitchFamily="34" charset="0"/>
              </a:rPr>
              <a:t>overview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3E9EA-CC5C-4036-800F-E20F9A49C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461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u="sng" dirty="0"/>
              <a:t>GCP </a:t>
            </a:r>
            <a:r>
              <a:rPr lang="ko-KR" altLang="en-US" sz="2400" u="sng" dirty="0"/>
              <a:t>제품들과 클라우드 컴퓨팅 서비스 모델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AD7A3A-85D8-430C-B30B-FB713DEA6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1732" y="3687710"/>
            <a:ext cx="2777680" cy="172407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277C44A-7050-482E-A9DF-1A61E32C714A}"/>
              </a:ext>
            </a:extLst>
          </p:cNvPr>
          <p:cNvSpPr txBox="1">
            <a:spLocks/>
          </p:cNvSpPr>
          <p:nvPr/>
        </p:nvSpPr>
        <p:spPr>
          <a:xfrm>
            <a:off x="5378979" y="2541535"/>
            <a:ext cx="1434042" cy="1146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u="sng" dirty="0"/>
              <a:t>PaaS</a:t>
            </a:r>
            <a:endParaRPr lang="ko-KR" altLang="en-US" sz="2400" u="sng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D271A7D-68F9-48AE-A9A7-0AB96635216E}"/>
              </a:ext>
            </a:extLst>
          </p:cNvPr>
          <p:cNvSpPr txBox="1">
            <a:spLocks/>
          </p:cNvSpPr>
          <p:nvPr/>
        </p:nvSpPr>
        <p:spPr>
          <a:xfrm>
            <a:off x="838200" y="2541535"/>
            <a:ext cx="1434042" cy="1146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u="sng" dirty="0"/>
              <a:t>IaaS</a:t>
            </a:r>
            <a:endParaRPr lang="ko-KR" altLang="en-US" sz="2400" u="sng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53E565-F2AA-4B14-85EB-6550EA05C013}"/>
              </a:ext>
            </a:extLst>
          </p:cNvPr>
          <p:cNvSpPr txBox="1">
            <a:spLocks/>
          </p:cNvSpPr>
          <p:nvPr/>
        </p:nvSpPr>
        <p:spPr>
          <a:xfrm>
            <a:off x="9796641" y="2541535"/>
            <a:ext cx="1434042" cy="1146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u="sng" dirty="0"/>
              <a:t>SaaS</a:t>
            </a:r>
            <a:endParaRPr lang="ko-KR" altLang="en-US" sz="2400" u="sng" dirty="0"/>
          </a:p>
        </p:txBody>
      </p:sp>
      <p:pic>
        <p:nvPicPr>
          <p:cNvPr id="8194" name="Picture 2" descr="Google Cloud Services | Google Cloud Platform Tutorial | Edureka">
            <a:extLst>
              <a:ext uri="{FF2B5EF4-FFF2-40B4-BE49-F238E27FC236}">
                <a16:creationId xmlns:a16="http://schemas.microsoft.com/office/drawing/2014/main" id="{468C0618-889E-4387-AE99-60486C7073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9" t="2346" r="84219" b="72519"/>
          <a:stretch/>
        </p:blipFill>
        <p:spPr bwMode="auto">
          <a:xfrm>
            <a:off x="1731042" y="2952750"/>
            <a:ext cx="1434042" cy="161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Google Cloud Services | Google Cloud Platform Tutorial | Edureka">
            <a:extLst>
              <a:ext uri="{FF2B5EF4-FFF2-40B4-BE49-F238E27FC236}">
                <a16:creationId xmlns:a16="http://schemas.microsoft.com/office/drawing/2014/main" id="{758E32A7-153D-4723-A569-0503AFBC2B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6" t="2850" r="60313" b="72015"/>
          <a:stretch/>
        </p:blipFill>
        <p:spPr bwMode="auto">
          <a:xfrm>
            <a:off x="1269609" y="4814835"/>
            <a:ext cx="2356908" cy="161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GCP : Cloud Functions - hypemarc | 하이프마크">
            <a:extLst>
              <a:ext uri="{FF2B5EF4-FFF2-40B4-BE49-F238E27FC236}">
                <a16:creationId xmlns:a16="http://schemas.microsoft.com/office/drawing/2014/main" id="{8003F5CF-7F4C-460A-9CA0-112BF6961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506" y="2971800"/>
            <a:ext cx="4003237" cy="195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Cloud Run에 서버 배포하기 | DevelopersIO">
            <a:extLst>
              <a:ext uri="{FF2B5EF4-FFF2-40B4-BE49-F238E27FC236}">
                <a16:creationId xmlns:a16="http://schemas.microsoft.com/office/drawing/2014/main" id="{7CA6C6CF-28F1-4FE3-B37F-205F97FFF4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5" t="19941" r="9209" b="18916"/>
          <a:stretch/>
        </p:blipFill>
        <p:spPr bwMode="auto">
          <a:xfrm>
            <a:off x="5162549" y="5124451"/>
            <a:ext cx="2495551" cy="949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2577F6CC-05FD-4672-BD72-2BCA863722A0}"/>
                  </a:ext>
                </a:extLst>
              </p14:cNvPr>
              <p14:cNvContentPartPr/>
              <p14:nvPr/>
            </p14:nvContentPartPr>
            <p14:xfrm>
              <a:off x="1675710" y="2654070"/>
              <a:ext cx="378720" cy="2386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2577F6CC-05FD-4672-BD72-2BCA863722A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22070" y="2546430"/>
                <a:ext cx="486360" cy="45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AC24413-23B4-4ACA-8CB1-7DC0A3EEF763}"/>
                  </a:ext>
                </a:extLst>
              </p14:cNvPr>
              <p14:cNvContentPartPr/>
              <p14:nvPr/>
            </p14:nvContentPartPr>
            <p14:xfrm>
              <a:off x="6285150" y="2616270"/>
              <a:ext cx="387360" cy="2739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AC24413-23B4-4ACA-8CB1-7DC0A3EEF76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31510" y="2508270"/>
                <a:ext cx="495000" cy="48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4301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271099-75E4-4811-953A-6E927C5A7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023" y="0"/>
            <a:ext cx="12274046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D6E233-C294-4865-AA20-F24D0D068D80}"/>
              </a:ext>
            </a:extLst>
          </p:cNvPr>
          <p:cNvSpPr/>
          <p:nvPr/>
        </p:nvSpPr>
        <p:spPr>
          <a:xfrm>
            <a:off x="0" y="365125"/>
            <a:ext cx="12192000" cy="2244725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64DB49-3C4D-4174-B97F-93E96EA96323}"/>
              </a:ext>
            </a:extLst>
          </p:cNvPr>
          <p:cNvSpPr/>
          <p:nvPr/>
        </p:nvSpPr>
        <p:spPr>
          <a:xfrm>
            <a:off x="-41023" y="206375"/>
            <a:ext cx="12192000" cy="2727325"/>
          </a:xfrm>
          <a:prstGeom prst="rect">
            <a:avLst/>
          </a:prstGeom>
          <a:solidFill>
            <a:schemeClr val="bg1">
              <a:alpha val="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6F8860-3620-4C8F-84C0-651085F16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72 Condensed" panose="020B0506030000000003" pitchFamily="34" charset="0"/>
                <a:cs typeface="72 Condensed" panose="020B0506030000000003" pitchFamily="34" charset="0"/>
              </a:rPr>
              <a:t>overview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37DAD-4F54-48F6-A5EA-4CE77E9A57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sz="2400" u="sng" dirty="0"/>
              <a:t>GCP</a:t>
            </a:r>
            <a:r>
              <a:rPr lang="ko-KR" altLang="en-US" sz="2400" u="sng" dirty="0"/>
              <a:t>와 데이터 센터 </a:t>
            </a:r>
            <a:r>
              <a:rPr lang="en-US" altLang="ko-KR" sz="2400" u="sng" dirty="0"/>
              <a:t>: </a:t>
            </a:r>
            <a:r>
              <a:rPr lang="ko-KR" altLang="en-US" sz="2400" dirty="0"/>
              <a:t>여러 위치에 존재 </a:t>
            </a:r>
            <a:r>
              <a:rPr lang="en-US" altLang="ko-KR" sz="2400" dirty="0"/>
              <a:t>(</a:t>
            </a:r>
            <a:r>
              <a:rPr lang="ko-KR" altLang="en-US" sz="2400" dirty="0"/>
              <a:t>품질 </a:t>
            </a:r>
            <a:r>
              <a:rPr lang="en-US" altLang="ko-KR" sz="2400" dirty="0"/>
              <a:t>up)</a:t>
            </a:r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dirty="0"/>
              <a:t>	</a:t>
            </a:r>
            <a:r>
              <a:rPr lang="ko-KR" altLang="en-US" sz="1600" dirty="0"/>
              <a:t>리전</a:t>
            </a:r>
            <a:r>
              <a:rPr lang="en-US" altLang="ko-KR" sz="1600" dirty="0"/>
              <a:t>: </a:t>
            </a:r>
            <a:r>
              <a:rPr lang="ko-KR" altLang="en-US" sz="1600" dirty="0"/>
              <a:t>독립적인 지리적 구역</a:t>
            </a:r>
          </a:p>
          <a:p>
            <a:r>
              <a:rPr lang="ko-KR" altLang="en-US" sz="1600" dirty="0"/>
              <a:t>존</a:t>
            </a:r>
            <a:r>
              <a:rPr lang="en-US" altLang="ko-KR" sz="1600" dirty="0"/>
              <a:t>: google cloud </a:t>
            </a:r>
            <a:r>
              <a:rPr lang="ko-KR" altLang="en-US" sz="1600" dirty="0"/>
              <a:t>리소스가 배포되는 지역</a:t>
            </a:r>
          </a:p>
          <a:p>
            <a:pPr marL="0" indent="0">
              <a:buNone/>
            </a:pPr>
            <a:endParaRPr lang="ko-KR" alt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DF9816-20A7-43A0-B0A9-4DB782085D16}"/>
              </a:ext>
            </a:extLst>
          </p:cNvPr>
          <p:cNvSpPr/>
          <p:nvPr/>
        </p:nvSpPr>
        <p:spPr>
          <a:xfrm>
            <a:off x="111377" y="358776"/>
            <a:ext cx="12192000" cy="1143000"/>
          </a:xfrm>
          <a:prstGeom prst="rect">
            <a:avLst/>
          </a:prstGeom>
          <a:solidFill>
            <a:schemeClr val="bg1">
              <a:alpha val="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3CD573-2610-4347-95E6-56CF75D71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683" y="133350"/>
            <a:ext cx="4029744" cy="1466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210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B5512-9AE7-4CB5-8131-1CAC2D514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Next Study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2FB13-81D2-4CDC-9246-1957F96BB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IaaS) </a:t>
            </a:r>
            <a:r>
              <a:rPr lang="en-US" altLang="ko-KR" u="sng" dirty="0"/>
              <a:t>VM in a cloud</a:t>
            </a:r>
          </a:p>
          <a:p>
            <a:pPr marL="0" indent="0">
              <a:buNone/>
            </a:pPr>
            <a:r>
              <a:rPr lang="en-US" altLang="ko-KR" dirty="0"/>
              <a:t>	LAB</a:t>
            </a:r>
            <a:r>
              <a:rPr lang="ko-KR" altLang="en-US" dirty="0"/>
              <a:t> </a:t>
            </a:r>
            <a:r>
              <a:rPr lang="en-US" altLang="ko-KR" dirty="0"/>
              <a:t>1: </a:t>
            </a:r>
            <a:r>
              <a:rPr lang="en-US" altLang="ko-KR" b="1" dirty="0">
                <a:effectLst/>
              </a:rPr>
              <a:t>VPC Networking &amp; Google Compute Engine 			  (internal IP, external IP)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PaaS) </a:t>
            </a:r>
            <a:r>
              <a:rPr lang="en-US" altLang="ko-KR" u="sng" dirty="0"/>
              <a:t>Storage in a cloud</a:t>
            </a:r>
          </a:p>
          <a:p>
            <a:pPr marL="0" indent="0">
              <a:buNone/>
            </a:pPr>
            <a:r>
              <a:rPr lang="en-US" altLang="ko-KR" dirty="0"/>
              <a:t>	LAB 2: </a:t>
            </a:r>
            <a:r>
              <a:rPr lang="en-US" altLang="ko-KR" b="1" dirty="0"/>
              <a:t>VM &amp; Cloud SQL(PaaS)</a:t>
            </a:r>
            <a:r>
              <a:rPr lang="ko-KR" altLang="en-US" b="1" dirty="0"/>
              <a:t> </a:t>
            </a:r>
            <a:endParaRPr lang="en-US" altLang="ko-KR" b="1" dirty="0"/>
          </a:p>
          <a:p>
            <a:pPr marL="0" indent="0">
              <a:buNone/>
            </a:pPr>
            <a:r>
              <a:rPr lang="en-US" altLang="ko-KR" b="1" dirty="0"/>
              <a:t>		  &amp;</a:t>
            </a:r>
            <a:r>
              <a:rPr lang="ko-KR" altLang="en-US" b="1" dirty="0"/>
              <a:t> </a:t>
            </a:r>
            <a:r>
              <a:rPr lang="en-US" altLang="ko-KR" b="1" dirty="0"/>
              <a:t>Cloud Storage Bucket(IaaS)</a:t>
            </a:r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9218" name="Picture 2" descr="소스 이미지 보기">
            <a:extLst>
              <a:ext uri="{FF2B5EF4-FFF2-40B4-BE49-F238E27FC236}">
                <a16:creationId xmlns:a16="http://schemas.microsoft.com/office/drawing/2014/main" id="{4F89CBB5-9DA3-4553-A2BC-59D7D06A4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4850" y="3562350"/>
            <a:ext cx="3486150" cy="2614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677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842FA-ABB9-43B6-8F73-2F202CD22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Next Study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5EF09-2F5E-45E6-AEC8-113F3267D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/>
              <a:t>IaaS + PaaS) </a:t>
            </a:r>
          </a:p>
          <a:p>
            <a:pPr marL="0" indent="0">
              <a:buNone/>
            </a:pPr>
            <a:r>
              <a:rPr lang="en-US" altLang="ko-KR" sz="2400" u="sng" dirty="0" err="1"/>
              <a:t>Cotainer</a:t>
            </a:r>
            <a:r>
              <a:rPr lang="en-US" altLang="ko-KR" sz="2400" u="sng" dirty="0"/>
              <a:t> in a cloud </a:t>
            </a:r>
          </a:p>
          <a:p>
            <a:pPr marL="0" indent="0">
              <a:buNone/>
            </a:pPr>
            <a:r>
              <a:rPr lang="en-US" altLang="ko-KR" sz="2400" dirty="0"/>
              <a:t>	LAB</a:t>
            </a:r>
            <a:r>
              <a:rPr lang="ko-KR" altLang="en-US" sz="2400" dirty="0"/>
              <a:t> </a:t>
            </a:r>
            <a:r>
              <a:rPr lang="en-US" altLang="ko-KR" sz="2400" dirty="0"/>
              <a:t>3:</a:t>
            </a:r>
            <a:r>
              <a:rPr lang="ko-KR" altLang="en-US" sz="2400" dirty="0"/>
              <a:t> </a:t>
            </a:r>
            <a:r>
              <a:rPr lang="en-US" altLang="ko-KR" sz="2400" b="1" dirty="0"/>
              <a:t>GKE</a:t>
            </a:r>
            <a:r>
              <a:rPr lang="ko-KR" altLang="en-US" sz="2400" b="1" dirty="0"/>
              <a:t>로 </a:t>
            </a:r>
            <a:r>
              <a:rPr lang="en-US" altLang="ko-KR" sz="2400" b="1" dirty="0" err="1"/>
              <a:t>Kubernates</a:t>
            </a:r>
            <a:r>
              <a:rPr lang="en-US" altLang="ko-KR" sz="2400" b="1" dirty="0"/>
              <a:t> cluster </a:t>
            </a:r>
            <a:r>
              <a:rPr lang="ko-KR" altLang="en-US" sz="2400" b="1" dirty="0"/>
              <a:t>구성 및 콘테이너 배포</a:t>
            </a:r>
            <a:endParaRPr lang="en-US" altLang="ko-KR" sz="2400" b="1" dirty="0"/>
          </a:p>
          <a:p>
            <a:pPr marL="0" indent="0">
              <a:buNone/>
            </a:pPr>
            <a:endParaRPr lang="en-US" altLang="ko-KR" sz="2400" u="sng" dirty="0"/>
          </a:p>
          <a:p>
            <a:pPr marL="0" indent="0">
              <a:buNone/>
            </a:pPr>
            <a:r>
              <a:rPr lang="en-US" altLang="ko-KR" sz="2400" u="sng" dirty="0"/>
              <a:t>Application in a cloud</a:t>
            </a:r>
          </a:p>
          <a:p>
            <a:pPr marL="0" indent="0">
              <a:buNone/>
            </a:pPr>
            <a:r>
              <a:rPr lang="en-US" altLang="ko-KR" sz="2400" dirty="0"/>
              <a:t>	LAB</a:t>
            </a:r>
            <a:r>
              <a:rPr lang="ko-KR" altLang="en-US" sz="2400" dirty="0"/>
              <a:t> </a:t>
            </a:r>
            <a:r>
              <a:rPr lang="en-US" altLang="ko-KR" sz="2400" dirty="0"/>
              <a:t>4:</a:t>
            </a:r>
            <a:r>
              <a:rPr lang="ko-KR" altLang="en-US" sz="2400" dirty="0"/>
              <a:t> </a:t>
            </a:r>
            <a:r>
              <a:rPr lang="en-US" altLang="ko-KR" sz="2400" b="1" dirty="0"/>
              <a:t>Cloud Run(PaaS)</a:t>
            </a:r>
            <a:r>
              <a:rPr lang="ko-KR" altLang="en-US" sz="2400" b="1" dirty="0"/>
              <a:t>로 </a:t>
            </a:r>
            <a:r>
              <a:rPr lang="en-US" altLang="ko-KR" sz="2400" b="1" dirty="0"/>
              <a:t>serverless</a:t>
            </a:r>
            <a:r>
              <a:rPr lang="ko-KR" altLang="en-US" sz="2400" b="1" dirty="0"/>
              <a:t>하게 </a:t>
            </a:r>
            <a:r>
              <a:rPr lang="en-US" altLang="ko-KR" sz="2400" b="1" dirty="0"/>
              <a:t>container </a:t>
            </a:r>
            <a:r>
              <a:rPr lang="ko-KR" altLang="en-US" sz="2400" b="1" dirty="0"/>
              <a:t>실행</a:t>
            </a:r>
            <a:endParaRPr lang="en-US" altLang="ko-KR" sz="2400" b="1" dirty="0"/>
          </a:p>
          <a:p>
            <a:pPr marL="0" indent="0">
              <a:buNone/>
            </a:pPr>
            <a:endParaRPr lang="en-US" altLang="ko-KR" sz="2400" u="sng" dirty="0"/>
          </a:p>
          <a:p>
            <a:pPr marL="0" indent="0">
              <a:buNone/>
            </a:pPr>
            <a:r>
              <a:rPr lang="ko-KR" altLang="en-US" sz="2400" dirty="0"/>
              <a:t>마지막 </a:t>
            </a:r>
            <a:r>
              <a:rPr lang="en-US" altLang="ko-KR" sz="2400" dirty="0"/>
              <a:t>LAB 5: </a:t>
            </a:r>
            <a:r>
              <a:rPr lang="en-US" altLang="ko-KR" sz="2400" b="1" dirty="0">
                <a:effectLst/>
              </a:rPr>
              <a:t>Automating the Deployment of Infrastructure Using 			 Terraform (</a:t>
            </a:r>
            <a:r>
              <a:rPr lang="ko-KR" altLang="en-US" sz="2400" b="1" dirty="0">
                <a:effectLst/>
              </a:rPr>
              <a:t>코드를 통해 인프라 서버를</a:t>
            </a:r>
            <a:r>
              <a:rPr lang="en-US" altLang="ko-KR" sz="2400" b="1" dirty="0">
                <a:effectLst/>
              </a:rPr>
              <a:t> </a:t>
            </a:r>
            <a:r>
              <a:rPr lang="ko-KR" altLang="en-US" sz="2400" b="1" dirty="0">
                <a:effectLst/>
              </a:rPr>
              <a:t>관리</a:t>
            </a:r>
            <a:r>
              <a:rPr lang="en-US" altLang="ko-KR" sz="2400" b="1" dirty="0">
                <a:effectLst/>
              </a:rPr>
              <a:t>)</a:t>
            </a:r>
            <a:endParaRPr lang="ko-KR" altLang="en-US" sz="2400" u="sng" dirty="0"/>
          </a:p>
          <a:p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3177D0-E80B-4147-9B8B-4EDD9DDB46C5}"/>
              </a:ext>
            </a:extLst>
          </p:cNvPr>
          <p:cNvSpPr txBox="1"/>
          <p:nvPr/>
        </p:nvSpPr>
        <p:spPr>
          <a:xfrm>
            <a:off x="9144000" y="58076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EB5757"/>
                </a:solidFill>
                <a:effectLst/>
                <a:latin typeface="SFMono-Regular"/>
              </a:rPr>
              <a:t>mynetwork.tf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7616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AD5AF-8DEA-42BC-8772-1D8796E5A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Forward</a:t>
            </a:r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C31096-5524-481E-B5C8-422F11F49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093" y="2267662"/>
            <a:ext cx="6083613" cy="3200564"/>
          </a:xfrm>
          <a:prstGeom prst="rect">
            <a:avLst/>
          </a:prstGeom>
        </p:spPr>
      </p:pic>
      <p:sp>
        <p:nvSpPr>
          <p:cNvPr id="5" name="Cloud 4">
            <a:extLst>
              <a:ext uri="{FF2B5EF4-FFF2-40B4-BE49-F238E27FC236}">
                <a16:creationId xmlns:a16="http://schemas.microsoft.com/office/drawing/2014/main" id="{918AFC5C-0DCE-4FF8-A439-7EBCDB8E0DD2}"/>
              </a:ext>
            </a:extLst>
          </p:cNvPr>
          <p:cNvSpPr/>
          <p:nvPr/>
        </p:nvSpPr>
        <p:spPr>
          <a:xfrm>
            <a:off x="8305800" y="2724150"/>
            <a:ext cx="2381250" cy="2076450"/>
          </a:xfrm>
          <a:prstGeom prst="clou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latin typeface="72 Condensed" panose="020B0506030000000003" pitchFamily="34" charset="0"/>
                <a:cs typeface="72 Condensed" panose="020B0506030000000003" pitchFamily="34" charset="0"/>
              </a:rPr>
              <a:t>Q&amp;A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45657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FA0E6-670C-4B58-8FAA-12FD52288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GCP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팀 </a:t>
            </a: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MEMBER </a:t>
            </a:r>
            <a:endParaRPr lang="ko-KR" altLang="en-US" dirty="0"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1E7AC52-945B-4EE6-8996-6A107F5F32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12185" y="2538052"/>
            <a:ext cx="2263766" cy="2202583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D6EC0D-3D06-4098-BEFC-656147E2E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890" y="2538052"/>
            <a:ext cx="5861344" cy="220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30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AF3C5-67EF-4FCC-A6CD-0AF35A503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GCP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 스터디 진행 방식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758FD-8672-40D2-B940-21A39D9FF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“GCP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를 써보자</a:t>
            </a: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”</a:t>
            </a:r>
          </a:p>
          <a:p>
            <a:pPr marL="0" indent="0">
              <a:buNone/>
            </a:pP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~ 12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월</a:t>
            </a: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: 2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개 강의 </a:t>
            </a: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( 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강의</a:t>
            </a: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, 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예제</a:t>
            </a: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) 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선정</a:t>
            </a: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altLang="ko-KR" b="1" dirty="0">
                <a:latin typeface="72 Condensed" panose="020B0506030000000003" pitchFamily="34" charset="0"/>
                <a:cs typeface="72 Condensed" panose="020B0506030000000003" pitchFamily="34" charset="0"/>
              </a:rPr>
              <a:t>Google Cloud Skills Boost</a:t>
            </a:r>
          </a:p>
          <a:p>
            <a:pPr>
              <a:buFont typeface="+mj-lt"/>
              <a:buAutoNum type="arabicPeriod"/>
            </a:pPr>
            <a:r>
              <a:rPr lang="en-US" altLang="ko-KR" b="1" dirty="0">
                <a:latin typeface="72 Condensed" panose="020B0506030000000003" pitchFamily="34" charset="0"/>
                <a:cs typeface="72 Condensed" panose="020B0506030000000003" pitchFamily="34" charset="0"/>
              </a:rPr>
              <a:t>Google Cloud Fundamental</a:t>
            </a:r>
          </a:p>
          <a:p>
            <a:pPr marL="0" indent="0">
              <a:buNone/>
            </a:pPr>
            <a:endParaRPr lang="ko-KR" altLang="en-US" dirty="0"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8E1179-59B0-4429-AEB2-15B86F5DC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387" y="3657436"/>
            <a:ext cx="6083613" cy="320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615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DD62FC1-B951-4520-8141-7F2AE8D16627}"/>
              </a:ext>
            </a:extLst>
          </p:cNvPr>
          <p:cNvSpPr/>
          <p:nvPr/>
        </p:nvSpPr>
        <p:spPr>
          <a:xfrm>
            <a:off x="0" y="1640604"/>
            <a:ext cx="12192000" cy="1325563"/>
          </a:xfrm>
          <a:prstGeom prst="rect">
            <a:avLst/>
          </a:prstGeom>
          <a:solidFill>
            <a:schemeClr val="bg2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E64A7-F55A-4ED5-8ABB-3D71E9EE2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TOPIC </a:t>
            </a:r>
            <a:endParaRPr lang="ko-KR" altLang="en-US" dirty="0"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29C21-5F4B-46FB-A54C-C5B136173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“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왜 컴퓨터 과학을 공부한 대학생이 클라우드를 공부해야 하는 것일까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?”</a:t>
            </a:r>
          </a:p>
          <a:p>
            <a:pPr marL="0" indent="0">
              <a:buNone/>
            </a:pP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“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클라우드를 익히는 것이 현업에서 어떤 도움이 될까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?”</a:t>
            </a: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ko-KR" altLang="en-US" dirty="0"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59BA94-3DBC-4D2A-9FCD-EE87F9BC9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86994"/>
            <a:ext cx="6343650" cy="11264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41FEEF-C527-4194-BAC3-E50E9D93BCCB}"/>
              </a:ext>
            </a:extLst>
          </p:cNvPr>
          <p:cNvSpPr txBox="1"/>
          <p:nvPr/>
        </p:nvSpPr>
        <p:spPr>
          <a:xfrm>
            <a:off x="7753536" y="5644602"/>
            <a:ext cx="36002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Interviewee: 2017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년 당시 레이니스트</a:t>
            </a: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(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지금의 뱅크샐러드</a:t>
            </a:r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) CTO </a:t>
            </a: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황성현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132659F-19B5-49D0-B777-01480619FB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537" y="3466874"/>
            <a:ext cx="3276226" cy="2177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219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숲 일러스트 잔디 신선한 식물, 생태 잔디, 숲, 녹색 PNG 일러스트 및 PSD 이미지 무료 다운로드 - Pngtree">
            <a:extLst>
              <a:ext uri="{FF2B5EF4-FFF2-40B4-BE49-F238E27FC236}">
                <a16:creationId xmlns:a16="http://schemas.microsoft.com/office/drawing/2014/main" id="{8E2D5D7D-BB33-4B66-B2E5-763866874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726" y="-1"/>
            <a:ext cx="12277726" cy="68675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A2EB3BD-9B21-4504-9DE4-9655AE9B62DD}"/>
              </a:ext>
            </a:extLst>
          </p:cNvPr>
          <p:cNvSpPr/>
          <p:nvPr/>
        </p:nvSpPr>
        <p:spPr>
          <a:xfrm>
            <a:off x="228599" y="365124"/>
            <a:ext cx="11525251" cy="6127751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E8248-C2DF-463E-AD53-0E6F23284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TOPIC 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22E1E-C77C-49E0-9B1A-19BB0221D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Q. </a:t>
            </a:r>
            <a:r>
              <a:rPr lang="ko-KR" altLang="en-US" dirty="0"/>
              <a:t>황 </a:t>
            </a:r>
            <a:r>
              <a:rPr lang="en-US" altLang="ko-KR" dirty="0"/>
              <a:t>CTO</a:t>
            </a:r>
            <a:r>
              <a:rPr lang="ko-KR" altLang="en-US" dirty="0"/>
              <a:t>가 회사에 합류해서 가장 먼저 한 일</a:t>
            </a:r>
            <a:r>
              <a:rPr lang="en-US" altLang="ko-KR" dirty="0"/>
              <a:t>? </a:t>
            </a:r>
          </a:p>
          <a:p>
            <a:pPr marL="0" indent="0">
              <a:buNone/>
            </a:pPr>
            <a:r>
              <a:rPr lang="en-US" altLang="ko-KR" dirty="0"/>
              <a:t>A. </a:t>
            </a:r>
            <a:r>
              <a:rPr lang="ko-KR" altLang="en-US" u="sng" dirty="0"/>
              <a:t>코딩하기</a:t>
            </a:r>
            <a:r>
              <a:rPr lang="en-US" altLang="ko-KR" u="sng" dirty="0"/>
              <a:t>? </a:t>
            </a:r>
            <a:r>
              <a:rPr lang="ko-KR" altLang="en-US" u="sng" dirty="0"/>
              <a:t>애자일 개발론</a:t>
            </a:r>
            <a:r>
              <a:rPr lang="en-US" altLang="ko-KR" u="sng" dirty="0"/>
              <a:t> </a:t>
            </a:r>
            <a:r>
              <a:rPr lang="ko-KR" altLang="en-US" u="sng" dirty="0"/>
              <a:t>구축</a:t>
            </a:r>
            <a:r>
              <a:rPr lang="en-US" altLang="ko-KR" u="sng" dirty="0"/>
              <a:t>!</a:t>
            </a:r>
            <a:endParaRPr lang="ko-KR" altLang="en-US" u="sng" dirty="0"/>
          </a:p>
        </p:txBody>
      </p:sp>
      <p:sp>
        <p:nvSpPr>
          <p:cNvPr id="6" name="Arrow: Curved Down 5">
            <a:extLst>
              <a:ext uri="{FF2B5EF4-FFF2-40B4-BE49-F238E27FC236}">
                <a16:creationId xmlns:a16="http://schemas.microsoft.com/office/drawing/2014/main" id="{F063619A-FDF3-4ED2-BF87-28978E424FDE}"/>
              </a:ext>
            </a:extLst>
          </p:cNvPr>
          <p:cNvSpPr/>
          <p:nvPr/>
        </p:nvSpPr>
        <p:spPr>
          <a:xfrm>
            <a:off x="8953500" y="1172482"/>
            <a:ext cx="2171700" cy="1306286"/>
          </a:xfrm>
          <a:prstGeom prst="curvedDown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Arrow: Curved Down 7">
            <a:extLst>
              <a:ext uri="{FF2B5EF4-FFF2-40B4-BE49-F238E27FC236}">
                <a16:creationId xmlns:a16="http://schemas.microsoft.com/office/drawing/2014/main" id="{94EB135A-E770-4BC4-8B19-9FD292DCF3B7}"/>
              </a:ext>
            </a:extLst>
          </p:cNvPr>
          <p:cNvSpPr/>
          <p:nvPr/>
        </p:nvSpPr>
        <p:spPr>
          <a:xfrm rot="10800000">
            <a:off x="8743951" y="2608716"/>
            <a:ext cx="2171700" cy="1306286"/>
          </a:xfrm>
          <a:prstGeom prst="curvedDown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EE610C-4AAA-4C3E-9823-B82F0B0B3EA9}"/>
              </a:ext>
            </a:extLst>
          </p:cNvPr>
          <p:cNvSpPr txBox="1"/>
          <p:nvPr/>
        </p:nvSpPr>
        <p:spPr>
          <a:xfrm>
            <a:off x="9601200" y="1571750"/>
            <a:ext cx="1314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목표 </a:t>
            </a:r>
            <a:endParaRPr lang="en-US" altLang="ko-KR" dirty="0"/>
          </a:p>
          <a:p>
            <a:r>
              <a:rPr lang="ko-KR" altLang="en-US" dirty="0"/>
              <a:t>설정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331850-6505-43CC-9F56-371A07CCB6F0}"/>
              </a:ext>
            </a:extLst>
          </p:cNvPr>
          <p:cNvSpPr txBox="1"/>
          <p:nvPr/>
        </p:nvSpPr>
        <p:spPr>
          <a:xfrm>
            <a:off x="9601200" y="3244334"/>
            <a:ext cx="1314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평가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DC3F20-DEAC-49DA-AC5A-15618E833A04}"/>
              </a:ext>
            </a:extLst>
          </p:cNvPr>
          <p:cNvSpPr txBox="1"/>
          <p:nvPr/>
        </p:nvSpPr>
        <p:spPr>
          <a:xfrm>
            <a:off x="1343025" y="278340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서비스 개발을 잘하기 위한 환경을 구축 한 것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C9FD46-7A31-4069-B5EE-ECC6AFFCF7D0}"/>
              </a:ext>
            </a:extLst>
          </p:cNvPr>
          <p:cNvSpPr txBox="1"/>
          <p:nvPr/>
        </p:nvSpPr>
        <p:spPr>
          <a:xfrm>
            <a:off x="838200" y="3909168"/>
            <a:ext cx="81153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b="1" dirty="0">
                <a:effectLst/>
              </a:rPr>
              <a:t>클라우드에서 특정 기술을 배우는 것보다는 클라우드를 활용한 개발 환경에 익숙해지기 위해서 배움</a:t>
            </a:r>
            <a:endParaRPr lang="en-US" altLang="ko-KR" sz="2400" b="1" dirty="0">
              <a:effectLst/>
            </a:endParaRPr>
          </a:p>
          <a:p>
            <a:pPr marL="342900" indent="-342900">
              <a:buAutoNum type="arabicPeriod"/>
            </a:pPr>
            <a:endParaRPr lang="en-US" altLang="ko-KR" sz="2400" b="1" dirty="0"/>
          </a:p>
          <a:p>
            <a:pPr marL="342900" indent="-342900">
              <a:buAutoNum type="arabicPeriod"/>
            </a:pPr>
            <a:r>
              <a:rPr lang="ko-KR" altLang="en-US" sz="2400" b="1" dirty="0">
                <a:effectLst/>
              </a:rPr>
              <a:t>클라우드를 이용해서 직접 서비스를 만들어볼 때 현업 환경에 쉽게 적응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6944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FE02C-CD72-4885-91EE-4E3A53366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TOPIC </a:t>
            </a:r>
            <a:endParaRPr lang="ko-KR" alt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180C823-B55C-42C9-95DE-78DF0B141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5893"/>
            <a:ext cx="6458235" cy="352426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0C79F-8224-4323-A3F3-CA1EF4198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4600" y="2715225"/>
            <a:ext cx="5305568" cy="39820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-&gt; </a:t>
            </a:r>
            <a:r>
              <a:rPr lang="ko-KR" altLang="en-US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클라우드에</a:t>
            </a:r>
            <a:r>
              <a:rPr lang="en-US" altLang="ko-KR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?</a:t>
            </a:r>
          </a:p>
          <a:p>
            <a:pPr marL="0" indent="0">
              <a:buNone/>
            </a:pP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 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VPC(virtual private cloud)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라는게 있구나</a:t>
            </a:r>
            <a:endParaRPr lang="en-US" altLang="ko-KR" sz="2400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r>
              <a:rPr lang="en-US" altLang="ko-KR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-&gt; VPC</a:t>
            </a:r>
            <a:r>
              <a:rPr lang="ko-KR" altLang="en-US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는</a:t>
            </a:r>
            <a:r>
              <a:rPr lang="en-US" altLang="ko-KR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?</a:t>
            </a:r>
          </a:p>
          <a:p>
            <a:pPr marL="0" indent="0">
              <a:buNone/>
            </a:pP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게이트웨이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, 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퍼플릭서브넷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, 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프라이빗서브넷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, 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라우터가 있구나</a:t>
            </a:r>
          </a:p>
          <a:p>
            <a:pPr marL="0" indent="0">
              <a:buNone/>
            </a:pPr>
            <a:r>
              <a:rPr lang="en-US" altLang="ko-KR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-&gt; VPC</a:t>
            </a:r>
            <a:r>
              <a:rPr lang="ko-KR" altLang="en-US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를 이용하면</a:t>
            </a:r>
            <a:r>
              <a:rPr lang="en-US" altLang="ko-KR" sz="2400" u="sng" dirty="0">
                <a:latin typeface="72 Condensed" panose="020B0506030000000003" pitchFamily="34" charset="0"/>
                <a:cs typeface="72 Condensed" panose="020B0506030000000003" pitchFamily="34" charset="0"/>
              </a:rPr>
              <a:t>?</a:t>
            </a:r>
          </a:p>
          <a:p>
            <a:pPr marL="0" indent="0">
              <a:buNone/>
            </a:pP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public 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망과 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private 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망으로 나눈 환경을 구성할 수 있구나</a:t>
            </a:r>
          </a:p>
          <a:p>
            <a:pPr marL="0" indent="0">
              <a:buNone/>
            </a:pPr>
            <a:endParaRPr lang="ko-KR" altLang="en-US" sz="2400" dirty="0"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006369-C3E4-4741-94CC-0FD74BD434BF}"/>
              </a:ext>
            </a:extLst>
          </p:cNvPr>
          <p:cNvSpPr txBox="1"/>
          <p:nvPr/>
        </p:nvSpPr>
        <p:spPr>
          <a:xfrm>
            <a:off x="838200" y="1518823"/>
            <a:ext cx="1051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클라우드 내부에 존재하는 </a:t>
            </a:r>
            <a:r>
              <a:rPr lang="ko-KR" altLang="en-US" u="sng" dirty="0">
                <a:effectLst/>
                <a:latin typeface="72 Condensed" panose="020B0506030000000003" pitchFamily="34" charset="0"/>
                <a:cs typeface="72 Condensed" panose="020B0506030000000003" pitchFamily="34" charset="0"/>
              </a:rPr>
              <a:t>아키텍처를 이해하고 지향하는 바가 무엇인지 이해</a:t>
            </a:r>
            <a:r>
              <a:rPr lang="ko-KR" altLang="en-US" dirty="0">
                <a:effectLst/>
                <a:latin typeface="72 Condensed" panose="020B0506030000000003" pitchFamily="34" charset="0"/>
                <a:cs typeface="72 Condensed" panose="020B0506030000000003" pitchFamily="34" charset="0"/>
              </a:rPr>
              <a:t>하는 것이 중요</a:t>
            </a:r>
            <a:endParaRPr lang="en-US" altLang="ko-KR" dirty="0">
              <a:effectLst/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6A9BE72-5CEE-4030-911D-19BDD52D579F}"/>
              </a:ext>
            </a:extLst>
          </p:cNvPr>
          <p:cNvSpPr txBox="1"/>
          <p:nvPr/>
        </p:nvSpPr>
        <p:spPr>
          <a:xfrm>
            <a:off x="838200" y="1932358"/>
            <a:ext cx="93056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72 Condensed" panose="020B0506030000000003" pitchFamily="34" charset="0"/>
                <a:cs typeface="72 Condensed" panose="020B0506030000000003" pitchFamily="34" charset="0"/>
              </a:rPr>
              <a:t>EX) VPC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72 Condensed" panose="020B0506030000000003" pitchFamily="34" charset="0"/>
                <a:cs typeface="72 Condensed" panose="020B0506030000000003" pitchFamily="34" charset="0"/>
              </a:rPr>
              <a:t>에 대해 고민해보는 것만으로도 네트워크의 구조가 어떻게 되어 있는지 파악</a:t>
            </a:r>
          </a:p>
        </p:txBody>
      </p:sp>
    </p:spTree>
    <p:extLst>
      <p:ext uri="{BB962C8B-B14F-4D97-AF65-F5344CB8AC3E}">
        <p14:creationId xmlns:p14="http://schemas.microsoft.com/office/powerpoint/2010/main" val="586596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5A0F-495A-4291-85FD-F82F4BF9B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65B59-D4FE-4F16-9E6D-BE967C0CF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D9B86C-ABE0-4ED8-9B11-D61741505D4E}"/>
              </a:ext>
            </a:extLst>
          </p:cNvPr>
          <p:cNvSpPr/>
          <p:nvPr/>
        </p:nvSpPr>
        <p:spPr>
          <a:xfrm>
            <a:off x="0" y="3050304"/>
            <a:ext cx="12192000" cy="1325563"/>
          </a:xfrm>
          <a:prstGeom prst="rect">
            <a:avLst/>
          </a:prstGeom>
          <a:solidFill>
            <a:schemeClr val="bg2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F91B03-8354-4F4A-8BCE-E4625B0BA052}"/>
              </a:ext>
            </a:extLst>
          </p:cNvPr>
          <p:cNvSpPr txBox="1"/>
          <p:nvPr/>
        </p:nvSpPr>
        <p:spPr>
          <a:xfrm>
            <a:off x="2609850" y="3297586"/>
            <a:ext cx="87439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🌀 대학생에게 무료로 사용할 수 있는 환경을 이용하고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,     </a:t>
            </a:r>
          </a:p>
          <a:p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       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클라우드를 활용한 개발 환경에 익숙해지자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2275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0FBCC-7502-4B17-BE2F-795B69A6F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72 Condensed" panose="020B0506030000000003" pitchFamily="34" charset="0"/>
                <a:cs typeface="72 Condensed" panose="020B0506030000000003" pitchFamily="34" charset="0"/>
              </a:rPr>
              <a:t>Weekly Updates</a:t>
            </a:r>
            <a:endParaRPr lang="ko-KR" altLang="en-US" dirty="0"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1F2F9-B27C-4289-88A7-17FFC414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클라우드 서비스의 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overview</a:t>
            </a: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endParaRPr lang="en-US" altLang="ko-KR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0" indent="0">
              <a:buNone/>
            </a:pPr>
            <a:r>
              <a:rPr lang="ko-KR" altLang="en-US" dirty="0">
                <a:latin typeface="72 Condensed" panose="020B0506030000000003" pitchFamily="34" charset="0"/>
                <a:cs typeface="72 Condensed" panose="020B0506030000000003" pitchFamily="34" charset="0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057B91-39C7-4CB2-9BF3-7B73B00DCD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20" b="25449"/>
          <a:stretch/>
        </p:blipFill>
        <p:spPr>
          <a:xfrm>
            <a:off x="2686050" y="2603956"/>
            <a:ext cx="7150467" cy="18669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9F822D-09B0-4864-8434-A8A6DDA93C90}"/>
              </a:ext>
            </a:extLst>
          </p:cNvPr>
          <p:cNvSpPr txBox="1"/>
          <p:nvPr/>
        </p:nvSpPr>
        <p:spPr>
          <a:xfrm>
            <a:off x="838200" y="4723745"/>
            <a:ext cx="10515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클라우드 컴퓨팅이란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?</a:t>
            </a:r>
            <a:endParaRPr lang="ko-KR" altLang="en-US" sz="2400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컴퓨팅 리소스를 인터넷을 통해 사용할 수 있는 주문형 서비스</a:t>
            </a:r>
            <a:endParaRPr lang="en-US" altLang="ko-KR" sz="2400" dirty="0">
              <a:latin typeface="72 Condensed" panose="020B0506030000000003" pitchFamily="34" charset="0"/>
              <a:cs typeface="72 Condensed" panose="020B05060300000000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직접 리소스를 조달하거나 구성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, 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관리할 필요</a:t>
            </a:r>
            <a:r>
              <a:rPr lang="en-US" altLang="ko-KR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X, </a:t>
            </a:r>
            <a:r>
              <a:rPr lang="ko-KR" altLang="en-US" sz="2400" dirty="0">
                <a:latin typeface="72 Condensed" panose="020B0506030000000003" pitchFamily="34" charset="0"/>
                <a:cs typeface="72 Condensed" panose="020B0506030000000003" pitchFamily="34" charset="0"/>
              </a:rPr>
              <a:t>사용한 만큼만 비용을 지불</a:t>
            </a:r>
          </a:p>
        </p:txBody>
      </p:sp>
    </p:spTree>
    <p:extLst>
      <p:ext uri="{BB962C8B-B14F-4D97-AF65-F5344CB8AC3E}">
        <p14:creationId xmlns:p14="http://schemas.microsoft.com/office/powerpoint/2010/main" val="1703058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55162-4905-488F-9F33-8BAFB031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72 Condensed" panose="020B0506030000000003" pitchFamily="34" charset="0"/>
                <a:cs typeface="72 Condensed" panose="020B0506030000000003" pitchFamily="34" charset="0"/>
              </a:rPr>
              <a:t>Overview 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C1B4C-3BB3-43A3-A520-0FF395732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u="sng" dirty="0"/>
              <a:t>클라우드 컴퓨팅 서비스 모델의 </a:t>
            </a:r>
            <a:r>
              <a:rPr lang="en-US" altLang="ko-KR" sz="2400" u="sng" dirty="0"/>
              <a:t>3</a:t>
            </a:r>
            <a:r>
              <a:rPr lang="ko-KR" altLang="en-US" sz="2400" u="sng" dirty="0"/>
              <a:t>가지 유형</a:t>
            </a:r>
            <a:endParaRPr lang="en-US" altLang="ko-KR" sz="2400" u="sng" dirty="0"/>
          </a:p>
          <a:p>
            <a:pPr marL="0" indent="0">
              <a:buNone/>
            </a:pPr>
            <a:endParaRPr lang="en-US" altLang="ko-KR" sz="2400" u="sng" dirty="0"/>
          </a:p>
          <a:p>
            <a:r>
              <a:rPr lang="en-US" altLang="ko-KR" sz="2400" dirty="0">
                <a:effectLst/>
              </a:rPr>
              <a:t>Infrastructure as a Service</a:t>
            </a:r>
          </a:p>
          <a:p>
            <a:pPr marL="0" indent="0">
              <a:buNone/>
            </a:pPr>
            <a:r>
              <a:rPr lang="ko-KR" altLang="en-US" sz="2400" dirty="0"/>
              <a:t> </a:t>
            </a:r>
            <a:r>
              <a:rPr lang="en-US" altLang="ko-KR" sz="2400" dirty="0"/>
              <a:t>	</a:t>
            </a:r>
            <a:r>
              <a:rPr lang="ko-KR" altLang="en-US" sz="2400" dirty="0"/>
              <a:t>컴퓨팅 및 스토리지 서비스</a:t>
            </a:r>
            <a:r>
              <a:rPr lang="en-US" altLang="ko-KR" sz="2400" dirty="0"/>
              <a:t> </a:t>
            </a:r>
            <a:r>
              <a:rPr lang="ko-KR" altLang="en-US" sz="2400" dirty="0"/>
              <a:t>제공</a:t>
            </a:r>
            <a:endParaRPr lang="en-US" altLang="ko-KR" sz="2400" dirty="0">
              <a:effectLst/>
            </a:endParaRPr>
          </a:p>
          <a:p>
            <a:r>
              <a:rPr lang="en-US" altLang="ko-KR" sz="2400" dirty="0"/>
              <a:t>Platform as a Service </a:t>
            </a:r>
          </a:p>
          <a:p>
            <a:pPr marL="0" indent="0">
              <a:buNone/>
            </a:pPr>
            <a:r>
              <a:rPr lang="en-US" altLang="ko-KR" sz="2400" dirty="0"/>
              <a:t>	</a:t>
            </a:r>
            <a:r>
              <a:rPr lang="ko-KR" altLang="en-US" sz="2400" dirty="0"/>
              <a:t>클라우드 앱을 빌드하는 개발 및 배포 환경을 제공</a:t>
            </a:r>
            <a:endParaRPr lang="en-US" altLang="ko-KR" sz="2400" dirty="0"/>
          </a:p>
          <a:p>
            <a:r>
              <a:rPr lang="en-US" altLang="ko-KR" sz="2400" dirty="0"/>
              <a:t>Software as a service</a:t>
            </a:r>
          </a:p>
          <a:p>
            <a:pPr marL="0" indent="0">
              <a:buNone/>
            </a:pPr>
            <a:r>
              <a:rPr lang="en-US" altLang="ko-KR" sz="2400" dirty="0"/>
              <a:t>	</a:t>
            </a:r>
            <a:r>
              <a:rPr lang="ko-KR" altLang="en-US" sz="2400" dirty="0"/>
              <a:t>앱을 서비스로 제공</a:t>
            </a:r>
            <a:endParaRPr lang="ko-KR" altLang="en-US" sz="2400" u="sng" dirty="0"/>
          </a:p>
        </p:txBody>
      </p:sp>
      <p:pic>
        <p:nvPicPr>
          <p:cNvPr id="6148" name="Picture 4" descr="IaaS, PaaS, SaaS 란? 개념 정리 - Easy is Perfect">
            <a:extLst>
              <a:ext uri="{FF2B5EF4-FFF2-40B4-BE49-F238E27FC236}">
                <a16:creationId xmlns:a16="http://schemas.microsoft.com/office/drawing/2014/main" id="{A79AB3A5-23F1-45CA-966C-235712B2E5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161"/>
          <a:stretch/>
        </p:blipFill>
        <p:spPr bwMode="auto">
          <a:xfrm>
            <a:off x="9201150" y="1690688"/>
            <a:ext cx="2400299" cy="408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440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509</Words>
  <Application>Microsoft Office PowerPoint</Application>
  <PresentationFormat>Widescreen</PresentationFormat>
  <Paragraphs>108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맑은 고딕</vt:lpstr>
      <vt:lpstr>SFMono-Regular</vt:lpstr>
      <vt:lpstr>72 Black</vt:lpstr>
      <vt:lpstr>72 Condensed</vt:lpstr>
      <vt:lpstr>Arial</vt:lpstr>
      <vt:lpstr>Office Theme</vt:lpstr>
      <vt:lpstr>GDSC GCP </vt:lpstr>
      <vt:lpstr>GCP팀 MEMBER </vt:lpstr>
      <vt:lpstr>GCP 스터디 진행 방식</vt:lpstr>
      <vt:lpstr>TOPIC </vt:lpstr>
      <vt:lpstr>TOPIC </vt:lpstr>
      <vt:lpstr>TOPIC </vt:lpstr>
      <vt:lpstr>PowerPoint Presentation</vt:lpstr>
      <vt:lpstr>Weekly Updates</vt:lpstr>
      <vt:lpstr>Overview </vt:lpstr>
      <vt:lpstr>overview</vt:lpstr>
      <vt:lpstr>overview</vt:lpstr>
      <vt:lpstr>overview</vt:lpstr>
      <vt:lpstr>Next Study</vt:lpstr>
      <vt:lpstr>Next Study</vt:lpstr>
      <vt:lpstr>Forward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Jwa, Minju</dc:creator>
  <cp:lastModifiedBy>Jwa, Minju</cp:lastModifiedBy>
  <cp:revision>156</cp:revision>
  <dcterms:created xsi:type="dcterms:W3CDTF">2022-11-10T02:07:10Z</dcterms:created>
  <dcterms:modified xsi:type="dcterms:W3CDTF">2022-11-10T09:14:12Z</dcterms:modified>
</cp:coreProperties>
</file>

<file path=docProps/thumbnail.jpeg>
</file>